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7"/>
  </p:normalViewPr>
  <p:slideViewPr>
    <p:cSldViewPr>
      <p:cViewPr varScale="1">
        <p:scale>
          <a:sx n="110" d="100"/>
          <a:sy n="110" d="100"/>
        </p:scale>
        <p:origin x="16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3937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2071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72284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050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27059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2498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8135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85371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92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5055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4911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882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14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2597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3749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8965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4/20/19</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1017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D852-1205-BF45-A900-A2D141D44E48}"/>
              </a:ext>
            </a:extLst>
          </p:cNvPr>
          <p:cNvSpPr>
            <a:spLocks noGrp="1"/>
          </p:cNvSpPr>
          <p:nvPr>
            <p:ph type="ctrTitle"/>
          </p:nvPr>
        </p:nvSpPr>
        <p:spPr/>
        <p:txBody>
          <a:bodyPr/>
          <a:lstStyle/>
          <a:p>
            <a:r>
              <a:rPr lang="en-US" dirty="0"/>
              <a:t>Environmental Justice Concerns: Places, People, Benefits </a:t>
            </a:r>
          </a:p>
        </p:txBody>
      </p:sp>
      <p:sp>
        <p:nvSpPr>
          <p:cNvPr id="3" name="Subtitle 2">
            <a:extLst>
              <a:ext uri="{FF2B5EF4-FFF2-40B4-BE49-F238E27FC236}">
                <a16:creationId xmlns:a16="http://schemas.microsoft.com/office/drawing/2014/main" id="{9A30D857-472F-5F4B-9CDE-FFFF16B9AE8F}"/>
              </a:ext>
            </a:extLst>
          </p:cNvPr>
          <p:cNvSpPr>
            <a:spLocks noGrp="1"/>
          </p:cNvSpPr>
          <p:nvPr>
            <p:ph type="subTitle" idx="1"/>
          </p:nvPr>
        </p:nvSpPr>
        <p:spPr/>
        <p:txBody>
          <a:bodyPr>
            <a:normAutofit/>
          </a:bodyPr>
          <a:lstStyle/>
          <a:p>
            <a:r>
              <a:rPr lang="en-US" dirty="0"/>
              <a:t>Trisha Kehaulani Watson, J.D., Ph.D.</a:t>
            </a:r>
          </a:p>
          <a:p>
            <a:r>
              <a:rPr lang="en-US" dirty="0" err="1"/>
              <a:t>Honua</a:t>
            </a:r>
            <a:r>
              <a:rPr lang="en-US" dirty="0"/>
              <a:t> Consulting</a:t>
            </a:r>
          </a:p>
          <a:p>
            <a:r>
              <a:rPr lang="en-US" sz="1200" dirty="0"/>
              <a:t>Updated April 2019</a:t>
            </a:r>
          </a:p>
        </p:txBody>
      </p:sp>
    </p:spTree>
    <p:extLst>
      <p:ext uri="{BB962C8B-B14F-4D97-AF65-F5344CB8AC3E}">
        <p14:creationId xmlns:p14="http://schemas.microsoft.com/office/powerpoint/2010/main" val="87249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9737-C473-9248-A640-17398031B6FD}"/>
              </a:ext>
            </a:extLst>
          </p:cNvPr>
          <p:cNvSpPr>
            <a:spLocks noGrp="1"/>
          </p:cNvSpPr>
          <p:nvPr>
            <p:ph type="title"/>
          </p:nvPr>
        </p:nvSpPr>
        <p:spPr/>
        <p:txBody>
          <a:bodyPr/>
          <a:lstStyle/>
          <a:p>
            <a:r>
              <a:rPr lang="en-US" dirty="0"/>
              <a:t>Environmental Justice, Energy Justice, and Climate Justice</a:t>
            </a:r>
          </a:p>
        </p:txBody>
      </p:sp>
      <p:sp>
        <p:nvSpPr>
          <p:cNvPr id="3" name="Content Placeholder 2">
            <a:extLst>
              <a:ext uri="{FF2B5EF4-FFF2-40B4-BE49-F238E27FC236}">
                <a16:creationId xmlns:a16="http://schemas.microsoft.com/office/drawing/2014/main" id="{2F1B0742-6C8A-B74E-851B-0BF8E4E3A14C}"/>
              </a:ext>
            </a:extLst>
          </p:cNvPr>
          <p:cNvSpPr>
            <a:spLocks noGrp="1"/>
          </p:cNvSpPr>
          <p:nvPr>
            <p:ph idx="1"/>
          </p:nvPr>
        </p:nvSpPr>
        <p:spPr/>
        <p:txBody>
          <a:bodyPr>
            <a:noAutofit/>
          </a:bodyPr>
          <a:lstStyle/>
          <a:p>
            <a:pPr algn="just"/>
            <a:r>
              <a:rPr lang="en-US" sz="1700" b="1" dirty="0"/>
              <a:t>Environmental Justice </a:t>
            </a:r>
            <a:r>
              <a:rPr lang="en-US" sz="1700" dirty="0"/>
              <a:t>is the social movement whereby peoples of all origins, incomes, and classes receive fair treatment and opportunity to meaningfully engage in decisions related to environmental policies that impact their living conditions, lives, and surrounding environment. </a:t>
            </a:r>
          </a:p>
          <a:p>
            <a:pPr algn="just"/>
            <a:r>
              <a:rPr lang="en-US" sz="1700" b="1" dirty="0"/>
              <a:t>Energy Justice </a:t>
            </a:r>
            <a:r>
              <a:rPr lang="en-US" sz="1700" dirty="0"/>
              <a:t>is an emerging field and movement that applies an environmental justice framework to issues related to energy, including but not limited to how people, particularly marginalized communities, are impacted by energy development, infrastructure, and initiatives. </a:t>
            </a:r>
          </a:p>
          <a:p>
            <a:pPr algn="just"/>
            <a:r>
              <a:rPr lang="en-US" sz="1700" b="1" dirty="0"/>
              <a:t>Climate Justice </a:t>
            </a:r>
            <a:r>
              <a:rPr lang="en-US" sz="1700" dirty="0"/>
              <a:t>is the growing global social movement that frames issues related to global warming and climate change within a justice framework, demanding consideration for how grassroots and marginalized communities are impacted by climate issues, including climate change solutions.</a:t>
            </a:r>
          </a:p>
        </p:txBody>
      </p:sp>
    </p:spTree>
    <p:extLst>
      <p:ext uri="{BB962C8B-B14F-4D97-AF65-F5344CB8AC3E}">
        <p14:creationId xmlns:p14="http://schemas.microsoft.com/office/powerpoint/2010/main" val="9318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A581-0D90-A841-BAB3-C578BB08C6C4}"/>
              </a:ext>
            </a:extLst>
          </p:cNvPr>
          <p:cNvSpPr>
            <a:spLocks noGrp="1"/>
          </p:cNvSpPr>
          <p:nvPr>
            <p:ph type="title"/>
          </p:nvPr>
        </p:nvSpPr>
        <p:spPr/>
        <p:txBody>
          <a:bodyPr/>
          <a:lstStyle/>
          <a:p>
            <a:r>
              <a:rPr lang="en-US" dirty="0"/>
              <a:t>From Environmental Justice to Climate Justice</a:t>
            </a:r>
          </a:p>
        </p:txBody>
      </p:sp>
      <p:sp>
        <p:nvSpPr>
          <p:cNvPr id="9" name="TextBox 8">
            <a:extLst>
              <a:ext uri="{FF2B5EF4-FFF2-40B4-BE49-F238E27FC236}">
                <a16:creationId xmlns:a16="http://schemas.microsoft.com/office/drawing/2014/main" id="{1EE7DF2F-78C8-AF44-8BD9-452FCE0CDFEA}"/>
              </a:ext>
            </a:extLst>
          </p:cNvPr>
          <p:cNvSpPr txBox="1"/>
          <p:nvPr/>
        </p:nvSpPr>
        <p:spPr>
          <a:xfrm>
            <a:off x="675632" y="5340225"/>
            <a:ext cx="2618467" cy="646331"/>
          </a:xfrm>
          <a:prstGeom prst="rect">
            <a:avLst/>
          </a:prstGeom>
          <a:noFill/>
        </p:spPr>
        <p:txBody>
          <a:bodyPr wrap="square" rtlCol="0">
            <a:spAutoFit/>
          </a:bodyPr>
          <a:lstStyle/>
          <a:p>
            <a:pPr defTabSz="457200"/>
            <a:r>
              <a:rPr lang="en-US" dirty="0">
                <a:solidFill>
                  <a:prstClr val="black"/>
                </a:solidFill>
              </a:rPr>
              <a:t>Photo Credit: Greenpeace</a:t>
            </a:r>
          </a:p>
        </p:txBody>
      </p:sp>
      <p:pic>
        <p:nvPicPr>
          <p:cNvPr id="10" name="Content Placeholder 5">
            <a:extLst>
              <a:ext uri="{FF2B5EF4-FFF2-40B4-BE49-F238E27FC236}">
                <a16:creationId xmlns:a16="http://schemas.microsoft.com/office/drawing/2014/main" id="{805E8555-4F86-6548-8B48-8B81521B0BC0}"/>
              </a:ext>
            </a:extLst>
          </p:cNvPr>
          <p:cNvPicPr>
            <a:picLocks noGrp="1" noChangeAspect="1"/>
          </p:cNvPicPr>
          <p:nvPr/>
        </p:nvPicPr>
        <p:blipFill>
          <a:blip r:embed="rId2"/>
          <a:stretch>
            <a:fillRect/>
          </a:stretch>
        </p:blipFill>
        <p:spPr>
          <a:xfrm>
            <a:off x="304800" y="2656054"/>
            <a:ext cx="3617143" cy="2580982"/>
          </a:xfrm>
          <a:prstGeom prst="rect">
            <a:avLst/>
          </a:prstGeom>
        </p:spPr>
      </p:pic>
      <p:pic>
        <p:nvPicPr>
          <p:cNvPr id="11" name="Content Placeholder 7">
            <a:extLst>
              <a:ext uri="{FF2B5EF4-FFF2-40B4-BE49-F238E27FC236}">
                <a16:creationId xmlns:a16="http://schemas.microsoft.com/office/drawing/2014/main" id="{779E5710-AF52-A847-BEB7-A0B99E23F495}"/>
              </a:ext>
            </a:extLst>
          </p:cNvPr>
          <p:cNvPicPr>
            <a:picLocks noGrp="1" noChangeAspect="1"/>
          </p:cNvPicPr>
          <p:nvPr/>
        </p:nvPicPr>
        <p:blipFill>
          <a:blip r:embed="rId3"/>
          <a:stretch>
            <a:fillRect/>
          </a:stretch>
        </p:blipFill>
        <p:spPr>
          <a:xfrm>
            <a:off x="4419600" y="1981200"/>
            <a:ext cx="3881437" cy="3881437"/>
          </a:xfrm>
          <a:prstGeom prst="rect">
            <a:avLst/>
          </a:prstGeom>
        </p:spPr>
      </p:pic>
    </p:spTree>
    <p:extLst>
      <p:ext uri="{BB962C8B-B14F-4D97-AF65-F5344CB8AC3E}">
        <p14:creationId xmlns:p14="http://schemas.microsoft.com/office/powerpoint/2010/main" val="227360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6BA5C-E5F4-604A-8CD0-C2CAA4DD4148}"/>
              </a:ext>
            </a:extLst>
          </p:cNvPr>
          <p:cNvPicPr>
            <a:picLocks noChangeAspect="1"/>
          </p:cNvPicPr>
          <p:nvPr/>
        </p:nvPicPr>
        <p:blipFill>
          <a:blip r:embed="rId2"/>
          <a:stretch>
            <a:fillRect/>
          </a:stretch>
        </p:blipFill>
        <p:spPr>
          <a:xfrm>
            <a:off x="152400" y="84458"/>
            <a:ext cx="3493663" cy="3490428"/>
          </a:xfrm>
          <a:prstGeom prst="rect">
            <a:avLst/>
          </a:prstGeom>
        </p:spPr>
      </p:pic>
      <p:pic>
        <p:nvPicPr>
          <p:cNvPr id="8" name="Picture 7">
            <a:extLst>
              <a:ext uri="{FF2B5EF4-FFF2-40B4-BE49-F238E27FC236}">
                <a16:creationId xmlns:a16="http://schemas.microsoft.com/office/drawing/2014/main" id="{CAD190AE-6E7E-6443-997A-7764EB0F7B3E}"/>
              </a:ext>
            </a:extLst>
          </p:cNvPr>
          <p:cNvPicPr>
            <a:picLocks noChangeAspect="1"/>
          </p:cNvPicPr>
          <p:nvPr/>
        </p:nvPicPr>
        <p:blipFill>
          <a:blip r:embed="rId3"/>
          <a:stretch>
            <a:fillRect/>
          </a:stretch>
        </p:blipFill>
        <p:spPr>
          <a:xfrm>
            <a:off x="1270544" y="3327944"/>
            <a:ext cx="3301456" cy="3301456"/>
          </a:xfrm>
          <a:prstGeom prst="rect">
            <a:avLst/>
          </a:prstGeom>
        </p:spPr>
      </p:pic>
      <p:pic>
        <p:nvPicPr>
          <p:cNvPr id="10" name="Picture 9">
            <a:extLst>
              <a:ext uri="{FF2B5EF4-FFF2-40B4-BE49-F238E27FC236}">
                <a16:creationId xmlns:a16="http://schemas.microsoft.com/office/drawing/2014/main" id="{06FAC416-E1D0-754D-926F-7243A9C0ADA3}"/>
              </a:ext>
            </a:extLst>
          </p:cNvPr>
          <p:cNvPicPr>
            <a:picLocks noChangeAspect="1"/>
          </p:cNvPicPr>
          <p:nvPr/>
        </p:nvPicPr>
        <p:blipFill>
          <a:blip r:embed="rId4"/>
          <a:stretch>
            <a:fillRect/>
          </a:stretch>
        </p:blipFill>
        <p:spPr>
          <a:xfrm>
            <a:off x="4302879" y="81145"/>
            <a:ext cx="3393321" cy="3390179"/>
          </a:xfrm>
          <a:prstGeom prst="rect">
            <a:avLst/>
          </a:prstGeom>
        </p:spPr>
      </p:pic>
      <p:pic>
        <p:nvPicPr>
          <p:cNvPr id="11" name="Picture 10">
            <a:extLst>
              <a:ext uri="{FF2B5EF4-FFF2-40B4-BE49-F238E27FC236}">
                <a16:creationId xmlns:a16="http://schemas.microsoft.com/office/drawing/2014/main" id="{D4CAD247-FDE8-B54C-A5D6-12C23D50F168}"/>
              </a:ext>
            </a:extLst>
          </p:cNvPr>
          <p:cNvPicPr>
            <a:picLocks noChangeAspect="1"/>
          </p:cNvPicPr>
          <p:nvPr/>
        </p:nvPicPr>
        <p:blipFill>
          <a:blip r:embed="rId5"/>
          <a:stretch>
            <a:fillRect/>
          </a:stretch>
        </p:blipFill>
        <p:spPr>
          <a:xfrm>
            <a:off x="5659659" y="3300615"/>
            <a:ext cx="3408141" cy="3404985"/>
          </a:xfrm>
          <a:prstGeom prst="rect">
            <a:avLst/>
          </a:prstGeom>
        </p:spPr>
      </p:pic>
    </p:spTree>
    <p:extLst>
      <p:ext uri="{BB962C8B-B14F-4D97-AF65-F5344CB8AC3E}">
        <p14:creationId xmlns:p14="http://schemas.microsoft.com/office/powerpoint/2010/main" val="118075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89CB8D-AB22-DF44-B2A5-0639F6EFA406}"/>
              </a:ext>
            </a:extLst>
          </p:cNvPr>
          <p:cNvPicPr>
            <a:picLocks noChangeAspect="1"/>
          </p:cNvPicPr>
          <p:nvPr/>
        </p:nvPicPr>
        <p:blipFill rotWithShape="1">
          <a:blip r:embed="rId2"/>
          <a:srcRect l="1776" t="1258" r="1577" b="1820"/>
          <a:stretch/>
        </p:blipFill>
        <p:spPr>
          <a:xfrm>
            <a:off x="154005" y="452387"/>
            <a:ext cx="4235116" cy="5505652"/>
          </a:xfrm>
          <a:prstGeom prst="rect">
            <a:avLst/>
          </a:prstGeom>
        </p:spPr>
      </p:pic>
      <p:pic>
        <p:nvPicPr>
          <p:cNvPr id="6" name="Picture 5">
            <a:extLst>
              <a:ext uri="{FF2B5EF4-FFF2-40B4-BE49-F238E27FC236}">
                <a16:creationId xmlns:a16="http://schemas.microsoft.com/office/drawing/2014/main" id="{35291DFE-2580-4E49-8DC0-3CCC978F9585}"/>
              </a:ext>
            </a:extLst>
          </p:cNvPr>
          <p:cNvPicPr>
            <a:picLocks noChangeAspect="1"/>
          </p:cNvPicPr>
          <p:nvPr/>
        </p:nvPicPr>
        <p:blipFill>
          <a:blip r:embed="rId3"/>
          <a:stretch>
            <a:fillRect/>
          </a:stretch>
        </p:blipFill>
        <p:spPr>
          <a:xfrm>
            <a:off x="4648200" y="1219200"/>
            <a:ext cx="4322023" cy="4322023"/>
          </a:xfrm>
          <a:prstGeom prst="rect">
            <a:avLst/>
          </a:prstGeom>
        </p:spPr>
      </p:pic>
    </p:spTree>
    <p:extLst>
      <p:ext uri="{BB962C8B-B14F-4D97-AF65-F5344CB8AC3E}">
        <p14:creationId xmlns:p14="http://schemas.microsoft.com/office/powerpoint/2010/main" val="14036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2801-10DB-8540-AF17-6597DDA50AA0}"/>
              </a:ext>
            </a:extLst>
          </p:cNvPr>
          <p:cNvSpPr>
            <a:spLocks noGrp="1"/>
          </p:cNvSpPr>
          <p:nvPr>
            <p:ph type="title"/>
          </p:nvPr>
        </p:nvSpPr>
        <p:spPr>
          <a:xfrm>
            <a:off x="216569" y="1498604"/>
            <a:ext cx="3453063" cy="1278466"/>
          </a:xfrm>
        </p:spPr>
        <p:txBody>
          <a:bodyPr>
            <a:normAutofit/>
          </a:bodyPr>
          <a:lstStyle/>
          <a:p>
            <a:r>
              <a:rPr lang="en-US" sz="3200" dirty="0"/>
              <a:t>People’s Solutions LENS</a:t>
            </a:r>
          </a:p>
        </p:txBody>
      </p:sp>
      <p:sp>
        <p:nvSpPr>
          <p:cNvPr id="4" name="Text Placeholder 3">
            <a:extLst>
              <a:ext uri="{FF2B5EF4-FFF2-40B4-BE49-F238E27FC236}">
                <a16:creationId xmlns:a16="http://schemas.microsoft.com/office/drawing/2014/main" id="{4C4895BC-CC08-1844-A5FE-1913D5884EC0}"/>
              </a:ext>
            </a:extLst>
          </p:cNvPr>
          <p:cNvSpPr>
            <a:spLocks noGrp="1"/>
          </p:cNvSpPr>
          <p:nvPr>
            <p:ph type="body" sz="half" idx="2"/>
          </p:nvPr>
        </p:nvSpPr>
        <p:spPr/>
        <p:txBody>
          <a:bodyPr>
            <a:normAutofit/>
          </a:bodyPr>
          <a:lstStyle/>
          <a:p>
            <a:pPr marL="342900" indent="-342900">
              <a:buAutoNum type="arabicPeriod"/>
            </a:pPr>
            <a:r>
              <a:rPr lang="en-US" sz="2400" dirty="0"/>
              <a:t>Who makes the decisions?</a:t>
            </a:r>
          </a:p>
          <a:p>
            <a:pPr marL="342900" indent="-342900">
              <a:buAutoNum type="arabicPeriod"/>
            </a:pPr>
            <a:r>
              <a:rPr lang="en-US" sz="2400" dirty="0"/>
              <a:t>Who benefits?</a:t>
            </a:r>
          </a:p>
          <a:p>
            <a:pPr marL="342900" indent="-342900">
              <a:buAutoNum type="arabicPeriod"/>
            </a:pPr>
            <a:r>
              <a:rPr lang="en-US" sz="2400" dirty="0"/>
              <a:t>What else will this impact?</a:t>
            </a:r>
          </a:p>
        </p:txBody>
      </p:sp>
      <p:pic>
        <p:nvPicPr>
          <p:cNvPr id="7" name="Content Placeholder 5">
            <a:extLst>
              <a:ext uri="{FF2B5EF4-FFF2-40B4-BE49-F238E27FC236}">
                <a16:creationId xmlns:a16="http://schemas.microsoft.com/office/drawing/2014/main" id="{189B58F1-6AD4-544F-A5C4-2E5049A171AD}"/>
              </a:ext>
            </a:extLst>
          </p:cNvPr>
          <p:cNvPicPr>
            <a:picLocks noGrp="1" noChangeAspect="1"/>
          </p:cNvPicPr>
          <p:nvPr/>
        </p:nvPicPr>
        <p:blipFill>
          <a:blip r:embed="rId2"/>
          <a:stretch>
            <a:fillRect/>
          </a:stretch>
        </p:blipFill>
        <p:spPr>
          <a:xfrm>
            <a:off x="4267200" y="492125"/>
            <a:ext cx="3789716" cy="5527675"/>
          </a:xfrm>
          <a:prstGeom prst="rect">
            <a:avLst/>
          </a:prstGeom>
        </p:spPr>
      </p:pic>
    </p:spTree>
    <p:extLst>
      <p:ext uri="{BB962C8B-B14F-4D97-AF65-F5344CB8AC3E}">
        <p14:creationId xmlns:p14="http://schemas.microsoft.com/office/powerpoint/2010/main" val="27903940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TotalTime>
  <Words>189</Words>
  <Application>Microsoft Macintosh PowerPoint</Application>
  <PresentationFormat>On-screen Show (4:3)</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Wingdings 3</vt:lpstr>
      <vt:lpstr>Facet</vt:lpstr>
      <vt:lpstr>Environmental Justice Concerns: Places, People, Benefits </vt:lpstr>
      <vt:lpstr>Environmental Justice, Energy Justice, and Climate Justice</vt:lpstr>
      <vt:lpstr>From Environmental Justice to Climate Justice</vt:lpstr>
      <vt:lpstr>PowerPoint Presentation</vt:lpstr>
      <vt:lpstr>PowerPoint Presentation</vt:lpstr>
      <vt:lpstr>People’s Solutions LENS</vt:lpstr>
    </vt:vector>
  </TitlesOfParts>
  <Company>AECOM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Justice Concerns: Places, People, Benefits </dc:title>
  <dc:creator>Conrardy, Michael</dc:creator>
  <cp:lastModifiedBy>Trisha Watson</cp:lastModifiedBy>
  <cp:revision>2</cp:revision>
  <dcterms:created xsi:type="dcterms:W3CDTF">2019-04-08T16:35:14Z</dcterms:created>
  <dcterms:modified xsi:type="dcterms:W3CDTF">2019-04-20T10:06:43Z</dcterms:modified>
</cp:coreProperties>
</file>